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5" r:id="rId13"/>
    <p:sldId id="268" r:id="rId14"/>
    <p:sldId id="269" r:id="rId15"/>
    <p:sldId id="29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3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AQ\Desktop\Ayur Conf 2016\Ethical issues in Research Reduced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OMPAQ\Desktop\Ayur Conf 2016\Ethical issues in Research Reduced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OMPAQ\Desktop\Ayur Conf 2016\Ethical issues in Research Reduced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IN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04800"/>
            <a:ext cx="2286000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Institutional Review Board / Ethics committee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57200"/>
            <a:ext cx="1676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Clearance of Project</a:t>
            </a:r>
            <a:endParaRPr lang="en-I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868269"/>
            <a:ext cx="2133600" cy="123110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Funding Agency</a:t>
            </a:r>
          </a:p>
          <a:p>
            <a:r>
              <a:rPr lang="en-US" dirty="0" smtClean="0"/>
              <a:t> - Governmental</a:t>
            </a:r>
          </a:p>
          <a:p>
            <a:r>
              <a:rPr lang="en-US" dirty="0" smtClean="0"/>
              <a:t> - Private Company</a:t>
            </a:r>
          </a:p>
          <a:p>
            <a:r>
              <a:rPr lang="en-US" dirty="0" smtClean="0"/>
              <a:t> - International 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3810000"/>
            <a:ext cx="2514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Review &amp; Approval of Research Project</a:t>
            </a:r>
            <a:endParaRPr lang="en-I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238690"/>
            <a:ext cx="1981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 Initiation</a:t>
            </a:r>
            <a:endParaRPr lang="en-IN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867400"/>
            <a:ext cx="1676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 Monitoring</a:t>
            </a:r>
            <a:endParaRPr lang="en-IN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257800"/>
            <a:ext cx="182880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Analysis of Data after project completion </a:t>
            </a:r>
            <a:endParaRPr lang="en-IN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419600"/>
            <a:ext cx="1752600" cy="113877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Publication of Report, papers</a:t>
            </a:r>
          </a:p>
          <a:p>
            <a:r>
              <a:rPr lang="en-US" sz="1400" dirty="0" smtClean="0"/>
              <a:t>(Conflict of interest)</a:t>
            </a:r>
          </a:p>
          <a:p>
            <a:endParaRPr lang="en-IN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352800"/>
            <a:ext cx="2362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Recommendations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2209800"/>
            <a:ext cx="18288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Future Studies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2209800"/>
            <a:ext cx="1600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Market / Use </a:t>
            </a:r>
            <a:endParaRPr lang="en-IN" sz="2000" b="1" dirty="0"/>
          </a:p>
        </p:txBody>
      </p:sp>
      <p:sp>
        <p:nvSpPr>
          <p:cNvPr id="16" name="Right Arrow 15"/>
          <p:cNvSpPr/>
          <p:nvPr/>
        </p:nvSpPr>
        <p:spPr>
          <a:xfrm flipV="1">
            <a:off x="2667000" y="685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 flipV="1">
            <a:off x="5867400" y="609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Down Arrow 17"/>
          <p:cNvSpPr/>
          <p:nvPr/>
        </p:nvSpPr>
        <p:spPr>
          <a:xfrm>
            <a:off x="7620000" y="1295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Down Arrow 18"/>
          <p:cNvSpPr/>
          <p:nvPr/>
        </p:nvSpPr>
        <p:spPr>
          <a:xfrm>
            <a:off x="7620000" y="3276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7620000" y="4648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Curved Left Arrow 20"/>
          <p:cNvSpPr/>
          <p:nvPr/>
        </p:nvSpPr>
        <p:spPr>
          <a:xfrm rot="2973519">
            <a:off x="7218786" y="5747601"/>
            <a:ext cx="548035" cy="1001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flipV="1">
            <a:off x="4419600" y="6019800"/>
            <a:ext cx="381000" cy="243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Curved Left Arrow 22"/>
          <p:cNvSpPr/>
          <p:nvPr/>
        </p:nvSpPr>
        <p:spPr>
          <a:xfrm rot="7794623">
            <a:off x="1428927" y="5745693"/>
            <a:ext cx="548035" cy="10015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1066800" y="3886200"/>
            <a:ext cx="3048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Up Arrow 25"/>
          <p:cNvSpPr/>
          <p:nvPr/>
        </p:nvSpPr>
        <p:spPr>
          <a:xfrm>
            <a:off x="990600" y="27432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Up Arrow 26"/>
          <p:cNvSpPr/>
          <p:nvPr/>
        </p:nvSpPr>
        <p:spPr>
          <a:xfrm>
            <a:off x="2362200" y="2743200"/>
            <a:ext cx="3048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3200400" y="34290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9966"/>
                </a:solidFill>
              </a:rPr>
              <a:t>Flow chart</a:t>
            </a:r>
            <a:endParaRPr lang="en-IN" sz="4400" b="1" dirty="0">
              <a:solidFill>
                <a:srgbClr val="FF99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11/32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OMPAQ\Desktop\e854ce1435f01c6ff69ec1fdc7b6708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09600" y="-347663"/>
            <a:ext cx="1894001" cy="110966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85800" y="587514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Research Idea</a:t>
            </a:r>
          </a:p>
          <a:p>
            <a:r>
              <a:rPr lang="en-US" sz="2000" b="1" dirty="0" smtClean="0"/>
              <a:t>(Pre &amp; Clinical) 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OMPAQ\Desktop\Ayur Conf 2016\Ethical issues in Research Reduced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OMPAQ\Desktop\Ayur Conf 2016\Ethical issues in Research Reduced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IN" sz="1200" dirty="0"/>
          </a:p>
        </p:txBody>
      </p:sp>
      <p:pic>
        <p:nvPicPr>
          <p:cNvPr id="2050" name="Picture 2" descr="C:\Users\COMPAQ\Desktop\Ayur Conf 2016\Figures &amp; Misc\subhashoc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5766" y="762000"/>
            <a:ext cx="9709766" cy="6048375"/>
          </a:xfrm>
          <a:prstGeom prst="rect">
            <a:avLst/>
          </a:prstGeom>
          <a:noFill/>
        </p:spPr>
      </p:pic>
      <p:pic>
        <p:nvPicPr>
          <p:cNvPr id="2051" name="Picture 3" descr="C:\Users\COMPAQ\Desktop\Ayur Conf 2016\Figures &amp; Misc\subhasho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7714" y="-76200"/>
            <a:ext cx="3534986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4724400"/>
            <a:ext cx="7467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400" b="1" dirty="0" smtClean="0"/>
              <a:t>New Delhi</a:t>
            </a:r>
            <a:r>
              <a:rPr lang="en-IN" sz="1400" dirty="0" smtClean="0"/>
              <a:t>: Robert Edwards of Britain won the 2010 Nobel Prize in medicine for the development of in-vitro fertilization, a ground-breaking process that has helped many couples over the last two decades have children. While Edwards was working towards his dream - creating the </a:t>
            </a:r>
            <a:r>
              <a:rPr lang="en-IN" sz="1400" dirty="0" err="1" smtClean="0"/>
              <a:t>worlds</a:t>
            </a:r>
            <a:r>
              <a:rPr lang="en-IN" sz="1400" dirty="0" smtClean="0"/>
              <a:t> first in vitro fertilized or test tube baby - a physician in India was working on the same subject but the odds were piled heavily against him.</a:t>
            </a:r>
          </a:p>
          <a:p>
            <a:r>
              <a:rPr lang="en-IN" sz="1400" dirty="0" smtClean="0"/>
              <a:t>Bengali doctor </a:t>
            </a:r>
            <a:r>
              <a:rPr lang="en-IN" sz="1400" dirty="0" err="1" smtClean="0"/>
              <a:t>Subhash</a:t>
            </a:r>
            <a:r>
              <a:rPr lang="en-IN" sz="1400" dirty="0" smtClean="0"/>
              <a:t> </a:t>
            </a:r>
            <a:r>
              <a:rPr lang="en-IN" sz="1400" dirty="0" err="1" smtClean="0"/>
              <a:t>Mukhopadhyay</a:t>
            </a:r>
            <a:r>
              <a:rPr lang="en-IN" sz="1400" dirty="0" smtClean="0"/>
              <a:t> was two months late in announcing the birth of </a:t>
            </a:r>
            <a:r>
              <a:rPr lang="en-IN" sz="1400" dirty="0" err="1" smtClean="0"/>
              <a:t>Durga</a:t>
            </a:r>
            <a:r>
              <a:rPr lang="en-IN" sz="1400" dirty="0" smtClean="0"/>
              <a:t> or </a:t>
            </a:r>
            <a:r>
              <a:rPr lang="en-IN" sz="1400" dirty="0" err="1" smtClean="0"/>
              <a:t>Kanupriya</a:t>
            </a:r>
            <a:r>
              <a:rPr lang="en-IN" sz="1400" dirty="0" smtClean="0"/>
              <a:t> </a:t>
            </a:r>
            <a:r>
              <a:rPr lang="en-IN" sz="1400" dirty="0" err="1" smtClean="0"/>
              <a:t>Agarwal</a:t>
            </a:r>
            <a:r>
              <a:rPr lang="en-IN" sz="1400" dirty="0" smtClean="0"/>
              <a:t> – India’s first test tube baby created by him on October 3, 1978.While Edwards, professor emeritus at University of Cambridge, was lauded for his efforts, </a:t>
            </a:r>
            <a:r>
              <a:rPr lang="en-IN" sz="1400" dirty="0" err="1" smtClean="0"/>
              <a:t>Mukhopadhyay</a:t>
            </a:r>
            <a:r>
              <a:rPr lang="en-IN" sz="1400" dirty="0" smtClean="0"/>
              <a:t> was fighting a hostile state government that rubbished his findings. </a:t>
            </a:r>
            <a:endParaRPr lang="en-I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400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14/32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OMPAQ\Desktop\Ayur Conf 2016\Ethical issues in Research Reduced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MPAQ\Desktop\Ayur Conf 2016\Ethical issues in Research Reduced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OMPAQ\Desktop\Ayur Conf 2016\Ethical issues in Research Reduced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OMPAQ\Desktop\Ayur Conf 2016\Ethical issues in Research Reduced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AQ\Desktop\Ayur Conf 2016\Ethical issues in Research Reduced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OMPAQ\Desktop\Ayur Conf 2016\Ethical issues in Research Reduced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OMPAQ\Desktop\Ayur Conf 2016\Ethical issues in Research Reduced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OMPAQ\Desktop\Ayur Conf 2016\Ethical issues in Research Reduced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OMPAQ\Desktop\Ayur Conf 2016\Ethical issues in Research Reduced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OMPAQ\Desktop\Ayur Conf 2016\Ethical issues in Research Reduced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OMPAQ\Desktop\Ayur Conf 2016\Ethical issues in Research Reduced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OMPAQ\Desktop\Ayur Conf 2016\Ethical issues in Research Reduced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OMPAQ\Desktop\Ayur Conf 2016\Ethical issues in Research Reduced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OMPAQ\Desktop\Ayur Conf 2016\Ethical issues in Research Reduced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OMPAQ\Desktop\Ayur Conf 2016\Ethical issues in Research Reduced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AQ\Desktop\Ayur Conf 2016\Ethical issues in Research Reduced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OMPAQ\Desktop\Ayur Conf 2016\Ethical issues in Research Reduced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Up Arrow 2"/>
          <p:cNvSpPr/>
          <p:nvPr/>
        </p:nvSpPr>
        <p:spPr>
          <a:xfrm>
            <a:off x="7848600" y="2438400"/>
            <a:ext cx="228600" cy="1066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6934200" y="1676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Can land you in trouble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OMPAQ\Desktop\Ayur Conf 2016\Ethical issues in Research Reduced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COMPAQ\Desktop\Ayur Conf 2016\Ethical issues in Research Reduced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IN" sz="1200" dirty="0"/>
          </a:p>
        </p:txBody>
      </p:sp>
      <p:pic>
        <p:nvPicPr>
          <p:cNvPr id="3" name="Picture 2" descr="http://4.bp.blogspot.com/-oVUqJL1kQOU/TxOv-Y5kXsI/AAAAAAAA-RE/rJSiS4qdK-A/s640/purple+orids+animated+by+christopher+stok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09800"/>
            <a:ext cx="38100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22860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Thank You</a:t>
            </a:r>
            <a:endParaRPr lang="en-IN" sz="6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419600"/>
            <a:ext cx="1981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1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PAQ\Desktop\Ayur Conf 2016\Ethical issues in Research Reduced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Desktop\Ayur Conf 2016\Ethical issues in Research Reduced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MPAQ\Desktop\Ayur Conf 2016\Ethical issues in Research Reduced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AQ\Desktop\Ayur Conf 2016\Ethical issues in Research Reduced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OMPAQ\Desktop\Ayur Conf 2016\Ethical issues in Research Reduced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OMPAQ\Desktop\Ayur Conf 2016\Ethical issues in Research Reduced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207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Captain's Laptop</cp:lastModifiedBy>
  <cp:revision>3</cp:revision>
  <dcterms:created xsi:type="dcterms:W3CDTF">2006-08-16T00:00:00Z</dcterms:created>
  <dcterms:modified xsi:type="dcterms:W3CDTF">2016-01-12T13:56:23Z</dcterms:modified>
</cp:coreProperties>
</file>